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7" r:id="rId6"/>
    <p:sldId id="268"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2" d="100"/>
          <a:sy n="112"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F6E01-6CC7-EE6F-A660-C1717B1A1AD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C990076-CEEE-EA21-E1BC-C903F99BE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6B75428-DB5A-6A39-FC19-C280CD6C990A}"/>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5" name="Espace réservé du pied de page 4">
            <a:extLst>
              <a:ext uri="{FF2B5EF4-FFF2-40B4-BE49-F238E27FC236}">
                <a16:creationId xmlns:a16="http://schemas.microsoft.com/office/drawing/2014/main" id="{7217ED5E-50B8-AEA2-9C99-71A57573BC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336D7C-EBE1-1931-700E-B97CFAF6920B}"/>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421349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785E0-D32F-323C-9C0D-6EA623D04E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113F283-5EBC-7C44-CF00-57B0717FA2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3F6250-32E7-C27D-CE76-5963E685536F}"/>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5" name="Espace réservé du pied de page 4">
            <a:extLst>
              <a:ext uri="{FF2B5EF4-FFF2-40B4-BE49-F238E27FC236}">
                <a16:creationId xmlns:a16="http://schemas.microsoft.com/office/drawing/2014/main" id="{DC8499B4-DDC3-29E4-F87D-751F7F231C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C7D279-0961-D375-9EAC-672C670352A2}"/>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254537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591712-B282-5DC7-099A-10ADC657C6C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0E551A-B21B-0DAE-B1D4-C6D4B3073FF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F40B18-87E0-0305-75B6-291547035245}"/>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5" name="Espace réservé du pied de page 4">
            <a:extLst>
              <a:ext uri="{FF2B5EF4-FFF2-40B4-BE49-F238E27FC236}">
                <a16:creationId xmlns:a16="http://schemas.microsoft.com/office/drawing/2014/main" id="{4A37F831-4C3E-58FC-2F85-835BD2FE15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E0F09B-6D59-0489-8F69-01398AE51D67}"/>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402403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FD9D0-405D-265F-6BFD-67F9029EBF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BDE671-F585-6944-D34A-088648E898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FE69CA-7450-5970-6691-7EFDFFE789FE}"/>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5" name="Espace réservé du pied de page 4">
            <a:extLst>
              <a:ext uri="{FF2B5EF4-FFF2-40B4-BE49-F238E27FC236}">
                <a16:creationId xmlns:a16="http://schemas.microsoft.com/office/drawing/2014/main" id="{93336E7A-A826-2BAF-61D3-D7778CA89A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7F0642-27A8-EEEE-F833-64C8177C33B4}"/>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262416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78B25-F4CD-40D3-1FD8-B483571019E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DFAA63F-9F7B-0456-7F24-E8EB2D6FF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617382A-5974-05EC-E081-91B67E534368}"/>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5" name="Espace réservé du pied de page 4">
            <a:extLst>
              <a:ext uri="{FF2B5EF4-FFF2-40B4-BE49-F238E27FC236}">
                <a16:creationId xmlns:a16="http://schemas.microsoft.com/office/drawing/2014/main" id="{9778EA47-2075-A717-5F09-D8F4F532D7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D6C6EB-C485-DB7C-0EA9-64892360C761}"/>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137969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06170-A765-C505-8C92-3F19446D63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4F5435-3CD0-7A4A-AD47-58C310D1017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6553F7-642F-342B-CF51-BB097D4B5F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68E6C41-9A55-3671-0C27-A43E81127340}"/>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6" name="Espace réservé du pied de page 5">
            <a:extLst>
              <a:ext uri="{FF2B5EF4-FFF2-40B4-BE49-F238E27FC236}">
                <a16:creationId xmlns:a16="http://schemas.microsoft.com/office/drawing/2014/main" id="{82AEC738-FBC9-7787-4083-D7378A9E05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0614F1-C33E-0503-6AE8-4AF1E1AADC29}"/>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157987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A842-8DA3-8657-A4EF-8CF0434EAF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A906EE8-A446-E723-EBA5-5EBF516A0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AFC094-14EE-F412-AEF9-B1283E14BF5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FAC336-182B-4691-BECD-0CC64034F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4ED9078-1A80-4C29-7898-AEBAE41911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1E1332F-EEB2-4C4B-1643-256BE3771297}"/>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8" name="Espace réservé du pied de page 7">
            <a:extLst>
              <a:ext uri="{FF2B5EF4-FFF2-40B4-BE49-F238E27FC236}">
                <a16:creationId xmlns:a16="http://schemas.microsoft.com/office/drawing/2014/main" id="{DCBF1AE9-1C91-C414-E1B1-6DB065E7D2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C1C504C-97CC-8061-84D9-9C9024F22C7C}"/>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7216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F9945-023D-E9BB-E299-3339A1883A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4D9E715-1C38-F98E-8D19-774598708AAB}"/>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4" name="Espace réservé du pied de page 3">
            <a:extLst>
              <a:ext uri="{FF2B5EF4-FFF2-40B4-BE49-F238E27FC236}">
                <a16:creationId xmlns:a16="http://schemas.microsoft.com/office/drawing/2014/main" id="{7BD04CDB-4F5D-649A-4BF3-9EC72B7F8C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16BAA1-782A-C61F-C5C0-DED3BB4A6077}"/>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22500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CE9E666-DFFA-F964-FE90-5FD330D3CBDD}"/>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3" name="Espace réservé du pied de page 2">
            <a:extLst>
              <a:ext uri="{FF2B5EF4-FFF2-40B4-BE49-F238E27FC236}">
                <a16:creationId xmlns:a16="http://schemas.microsoft.com/office/drawing/2014/main" id="{2D3E3301-2982-0609-31D2-304DB136425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CD77F61-25BC-E5E5-235A-45F92A35D571}"/>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159754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A757-5BE0-F21F-C46B-C023397822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F8F74E5-9001-1D93-DD66-28CF6654C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B852086-B98D-8E3B-F135-70E06B67A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BC48AAC-6A6F-26B1-D42A-59665CE6AA17}"/>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6" name="Espace réservé du pied de page 5">
            <a:extLst>
              <a:ext uri="{FF2B5EF4-FFF2-40B4-BE49-F238E27FC236}">
                <a16:creationId xmlns:a16="http://schemas.microsoft.com/office/drawing/2014/main" id="{FE134308-EB8B-4864-E592-770621A56D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B5F5A8-A823-48A8-4422-61567F00CF55}"/>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175468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898C3-BD16-D4D4-0573-C3B004BA58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FA79D9D-8E2D-D5C5-415B-346683EF8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9818335-3745-CD59-546D-32FCEE283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18BA8B-82C4-8762-2449-DD1A6F1DD307}"/>
              </a:ext>
            </a:extLst>
          </p:cNvPr>
          <p:cNvSpPr>
            <a:spLocks noGrp="1"/>
          </p:cNvSpPr>
          <p:nvPr>
            <p:ph type="dt" sz="half" idx="10"/>
          </p:nvPr>
        </p:nvSpPr>
        <p:spPr/>
        <p:txBody>
          <a:bodyPr/>
          <a:lstStyle/>
          <a:p>
            <a:fld id="{AF2F0B59-5367-47C8-A38A-AAD6F0D31695}" type="datetimeFigureOut">
              <a:rPr lang="fr-FR" smtClean="0"/>
              <a:t>27/05/2024</a:t>
            </a:fld>
            <a:endParaRPr lang="fr-FR"/>
          </a:p>
        </p:txBody>
      </p:sp>
      <p:sp>
        <p:nvSpPr>
          <p:cNvPr id="6" name="Espace réservé du pied de page 5">
            <a:extLst>
              <a:ext uri="{FF2B5EF4-FFF2-40B4-BE49-F238E27FC236}">
                <a16:creationId xmlns:a16="http://schemas.microsoft.com/office/drawing/2014/main" id="{5818F262-EEEE-6BEB-9AAC-56FBA7E62A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CF6259-DC15-9F87-445B-82C978E66D35}"/>
              </a:ext>
            </a:extLst>
          </p:cNvPr>
          <p:cNvSpPr>
            <a:spLocks noGrp="1"/>
          </p:cNvSpPr>
          <p:nvPr>
            <p:ph type="sldNum" sz="quarter" idx="12"/>
          </p:nvPr>
        </p:nvSpPr>
        <p:spPr/>
        <p:txBody>
          <a:bodyPr/>
          <a:lstStyle/>
          <a:p>
            <a:fld id="{2F22DA1F-5D15-4384-B383-DDC8E17BF423}" type="slidenum">
              <a:rPr lang="fr-FR" smtClean="0"/>
              <a:t>‹N°›</a:t>
            </a:fld>
            <a:endParaRPr lang="fr-FR"/>
          </a:p>
        </p:txBody>
      </p:sp>
    </p:spTree>
    <p:extLst>
      <p:ext uri="{BB962C8B-B14F-4D97-AF65-F5344CB8AC3E}">
        <p14:creationId xmlns:p14="http://schemas.microsoft.com/office/powerpoint/2010/main" val="345214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E43CE34-673C-1FEB-8B6C-BB990590F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256B131-A49D-55FD-3264-777EC751C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1812E7-A824-5476-211E-2250D859C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F0B59-5367-47C8-A38A-AAD6F0D31695}" type="datetimeFigureOut">
              <a:rPr lang="fr-FR" smtClean="0"/>
              <a:t>27/05/2024</a:t>
            </a:fld>
            <a:endParaRPr lang="fr-FR"/>
          </a:p>
        </p:txBody>
      </p:sp>
      <p:sp>
        <p:nvSpPr>
          <p:cNvPr id="5" name="Espace réservé du pied de page 4">
            <a:extLst>
              <a:ext uri="{FF2B5EF4-FFF2-40B4-BE49-F238E27FC236}">
                <a16:creationId xmlns:a16="http://schemas.microsoft.com/office/drawing/2014/main" id="{BE84DFA7-D7E5-A0C7-42E2-DF4589984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2B0AE34-73D0-30B9-EE13-6C36D9039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2DA1F-5D15-4384-B383-DDC8E17BF423}" type="slidenum">
              <a:rPr lang="fr-FR" smtClean="0"/>
              <a:t>‹N°›</a:t>
            </a:fld>
            <a:endParaRPr lang="fr-FR"/>
          </a:p>
        </p:txBody>
      </p:sp>
    </p:spTree>
    <p:extLst>
      <p:ext uri="{BB962C8B-B14F-4D97-AF65-F5344CB8AC3E}">
        <p14:creationId xmlns:p14="http://schemas.microsoft.com/office/powerpoint/2010/main" val="425998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www.romagnaatavola.it/it/tisane/" TargetMode="Externa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44AFEB-4117-834D-3D5C-CD5C3E107647}"/>
              </a:ext>
            </a:extLst>
          </p:cNvPr>
          <p:cNvPicPr>
            <a:picLocks noChangeAspect="1"/>
          </p:cNvPicPr>
          <p:nvPr/>
        </p:nvPicPr>
        <p:blipFill rotWithShape="1">
          <a:blip r:embed="rId2"/>
          <a:srcRect b="98545"/>
          <a:stretch/>
        </p:blipFill>
        <p:spPr>
          <a:xfrm>
            <a:off x="0" y="1"/>
            <a:ext cx="12201883" cy="326348"/>
          </a:xfrm>
          <a:prstGeom prst="rect">
            <a:avLst/>
          </a:prstGeom>
        </p:spPr>
      </p:pic>
      <p:pic>
        <p:nvPicPr>
          <p:cNvPr id="2" name="Image 1">
            <a:extLst>
              <a:ext uri="{FF2B5EF4-FFF2-40B4-BE49-F238E27FC236}">
                <a16:creationId xmlns:a16="http://schemas.microsoft.com/office/drawing/2014/main" id="{96468580-C790-7AB3-4B49-C87C815DA215}"/>
              </a:ext>
            </a:extLst>
          </p:cNvPr>
          <p:cNvPicPr>
            <a:picLocks noChangeAspect="1"/>
          </p:cNvPicPr>
          <p:nvPr/>
        </p:nvPicPr>
        <p:blipFill>
          <a:blip r:embed="rId2"/>
          <a:stretch>
            <a:fillRect/>
          </a:stretch>
        </p:blipFill>
        <p:spPr>
          <a:xfrm>
            <a:off x="0" y="707349"/>
            <a:ext cx="12201883" cy="6150651"/>
          </a:xfrm>
          <a:prstGeom prst="rect">
            <a:avLst/>
          </a:prstGeom>
        </p:spPr>
      </p:pic>
      <p:pic>
        <p:nvPicPr>
          <p:cNvPr id="4" name="Image 3">
            <a:extLst>
              <a:ext uri="{FF2B5EF4-FFF2-40B4-BE49-F238E27FC236}">
                <a16:creationId xmlns:a16="http://schemas.microsoft.com/office/drawing/2014/main" id="{B9D05178-80DC-DE88-62F1-AA393C5A47A7}"/>
              </a:ext>
            </a:extLst>
          </p:cNvPr>
          <p:cNvPicPr>
            <a:picLocks noChangeAspect="1"/>
          </p:cNvPicPr>
          <p:nvPr/>
        </p:nvPicPr>
        <p:blipFill>
          <a:blip r:embed="rId2"/>
          <a:stretch>
            <a:fillRect/>
          </a:stretch>
        </p:blipFill>
        <p:spPr>
          <a:xfrm>
            <a:off x="0" y="326349"/>
            <a:ext cx="12201883" cy="6150651"/>
          </a:xfrm>
          <a:prstGeom prst="rect">
            <a:avLst/>
          </a:prstGeom>
        </p:spPr>
      </p:pic>
      <p:sp>
        <p:nvSpPr>
          <p:cNvPr id="8" name="ZoneTexte 7">
            <a:extLst>
              <a:ext uri="{FF2B5EF4-FFF2-40B4-BE49-F238E27FC236}">
                <a16:creationId xmlns:a16="http://schemas.microsoft.com/office/drawing/2014/main" id="{E17C4EC2-319C-7AF0-4297-07919E633910}"/>
              </a:ext>
            </a:extLst>
          </p:cNvPr>
          <p:cNvSpPr txBox="1"/>
          <p:nvPr/>
        </p:nvSpPr>
        <p:spPr>
          <a:xfrm>
            <a:off x="2524124" y="757535"/>
            <a:ext cx="6683375" cy="954107"/>
          </a:xfrm>
          <a:prstGeom prst="rect">
            <a:avLst/>
          </a:prstGeom>
          <a:noFill/>
        </p:spPr>
        <p:txBody>
          <a:bodyPr wrap="square">
            <a:spAutoFit/>
          </a:bodyPr>
          <a:lstStyle/>
          <a:p>
            <a:pPr algn="ctr"/>
            <a:r>
              <a:rPr lang="fr-FR" sz="2800" b="0" i="0" u="none" strike="noStrike" baseline="0" dirty="0">
                <a:solidFill>
                  <a:schemeClr val="bg1"/>
                </a:solidFill>
                <a:latin typeface="Consolas" panose="020B0609020204030204" pitchFamily="49" charset="0"/>
              </a:rPr>
              <a:t>Partager en équipe pour trouver Dieu dans son quotidien</a:t>
            </a:r>
          </a:p>
        </p:txBody>
      </p:sp>
      <p:sp>
        <p:nvSpPr>
          <p:cNvPr id="12" name="ZoneTexte 11">
            <a:extLst>
              <a:ext uri="{FF2B5EF4-FFF2-40B4-BE49-F238E27FC236}">
                <a16:creationId xmlns:a16="http://schemas.microsoft.com/office/drawing/2014/main" id="{552C83BF-ECD7-CEB6-FA16-9489E1F7E52B}"/>
              </a:ext>
            </a:extLst>
          </p:cNvPr>
          <p:cNvSpPr txBox="1"/>
          <p:nvPr/>
        </p:nvSpPr>
        <p:spPr>
          <a:xfrm>
            <a:off x="3295649" y="5593834"/>
            <a:ext cx="3930651" cy="646331"/>
          </a:xfrm>
          <a:prstGeom prst="rect">
            <a:avLst/>
          </a:prstGeom>
          <a:noFill/>
        </p:spPr>
        <p:txBody>
          <a:bodyPr wrap="square">
            <a:spAutoFit/>
          </a:bodyPr>
          <a:lstStyle/>
          <a:p>
            <a:pPr algn="r"/>
            <a:r>
              <a:rPr lang="fr-FR" sz="1800" b="0" i="0" u="none" strike="noStrike" baseline="0" dirty="0">
                <a:solidFill>
                  <a:schemeClr val="bg1"/>
                </a:solidFill>
                <a:latin typeface="Consolas" panose="020B0609020204030204" pitchFamily="49" charset="0"/>
              </a:rPr>
              <a:t>En chemin avec les autres, venez-le découvrir à la</a:t>
            </a:r>
            <a:endParaRPr lang="fr-FR" dirty="0">
              <a:solidFill>
                <a:schemeClr val="bg1"/>
              </a:solidFill>
            </a:endParaRPr>
          </a:p>
        </p:txBody>
      </p:sp>
      <p:sp>
        <p:nvSpPr>
          <p:cNvPr id="14" name="ZoneTexte 13">
            <a:extLst>
              <a:ext uri="{FF2B5EF4-FFF2-40B4-BE49-F238E27FC236}">
                <a16:creationId xmlns:a16="http://schemas.microsoft.com/office/drawing/2014/main" id="{3BD4D21E-580B-B49A-4A59-E165B20A938A}"/>
              </a:ext>
            </a:extLst>
          </p:cNvPr>
          <p:cNvSpPr txBox="1"/>
          <p:nvPr/>
        </p:nvSpPr>
        <p:spPr>
          <a:xfrm>
            <a:off x="7808911" y="5599668"/>
            <a:ext cx="4027489" cy="707886"/>
          </a:xfrm>
          <a:prstGeom prst="rect">
            <a:avLst/>
          </a:prstGeom>
          <a:noFill/>
        </p:spPr>
        <p:txBody>
          <a:bodyPr wrap="square">
            <a:spAutoFit/>
          </a:bodyPr>
          <a:lstStyle/>
          <a:p>
            <a:r>
              <a:rPr lang="fr-FR" sz="4000" b="0" i="0" u="none" strike="noStrike" baseline="0" dirty="0">
                <a:solidFill>
                  <a:srgbClr val="F16657"/>
                </a:solidFill>
                <a:latin typeface="BebasNeue-Regular"/>
              </a:rPr>
              <a:t>SOIRÉE OPEN CVX</a:t>
            </a:r>
            <a:endParaRPr lang="fr-FR" sz="4000" dirty="0"/>
          </a:p>
        </p:txBody>
      </p:sp>
    </p:spTree>
    <p:extLst>
      <p:ext uri="{BB962C8B-B14F-4D97-AF65-F5344CB8AC3E}">
        <p14:creationId xmlns:p14="http://schemas.microsoft.com/office/powerpoint/2010/main" val="168504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9A1719-59E8-0ABE-A380-57B0353E0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228" y="0"/>
            <a:ext cx="4371772" cy="36431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6930006" cy="1325563"/>
          </a:xfrm>
        </p:spPr>
        <p:txBody>
          <a:bodyPr/>
          <a:lstStyle/>
          <a:p>
            <a:r>
              <a:rPr lang="fr-FR" dirty="0"/>
              <a:t>Parcours découverte</a:t>
            </a:r>
            <a:br>
              <a:rPr lang="fr-FR" dirty="0"/>
            </a:br>
            <a:r>
              <a:rPr lang="fr-FR" dirty="0"/>
              <a:t>démarrage</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a:xfrm>
            <a:off x="838200" y="1825625"/>
            <a:ext cx="6496665" cy="4667250"/>
          </a:xfrm>
        </p:spPr>
        <p:txBody>
          <a:bodyPr>
            <a:normAutofit/>
          </a:bodyPr>
          <a:lstStyle/>
          <a:p>
            <a:r>
              <a:rPr lang="fr-FR" dirty="0"/>
              <a:t>Première réunion:</a:t>
            </a:r>
          </a:p>
          <a:p>
            <a:pPr lvl="1"/>
            <a:r>
              <a:rPr lang="fr-FR" dirty="0">
                <a:highlight>
                  <a:srgbClr val="FFFF00"/>
                </a:highlight>
              </a:rPr>
              <a:t>Chez Marielle et Bruno Daublain</a:t>
            </a:r>
          </a:p>
          <a:p>
            <a:pPr lvl="1"/>
            <a:r>
              <a:rPr lang="fr-FR" dirty="0">
                <a:highlight>
                  <a:srgbClr val="FFFF00"/>
                </a:highlight>
              </a:rPr>
              <a:t>Début mars</a:t>
            </a:r>
          </a:p>
          <a:p>
            <a:r>
              <a:rPr lang="fr-FR" dirty="0"/>
              <a:t>Inscription pour participer :</a:t>
            </a:r>
          </a:p>
          <a:p>
            <a:pPr lvl="1"/>
            <a:r>
              <a:rPr lang="fr-FR" dirty="0">
                <a:highlight>
                  <a:srgbClr val="FFFF00"/>
                </a:highlight>
              </a:rPr>
              <a:t>Fin février</a:t>
            </a:r>
          </a:p>
          <a:p>
            <a:r>
              <a:rPr lang="fr-FR" dirty="0"/>
              <a:t>Renseignements:</a:t>
            </a:r>
          </a:p>
          <a:p>
            <a:pPr lvl="1"/>
            <a:r>
              <a:rPr lang="fr-FR" dirty="0">
                <a:highlight>
                  <a:srgbClr val="FFFF00"/>
                </a:highlight>
              </a:rPr>
              <a:t>Marielle et Bruno et paroisse Saint Vincent en Lignon.</a:t>
            </a:r>
          </a:p>
          <a:p>
            <a:pPr lvl="1"/>
            <a:r>
              <a:rPr lang="fr-FR" dirty="0">
                <a:highlight>
                  <a:srgbClr val="FFFF00"/>
                </a:highlight>
              </a:rPr>
              <a:t>Sophie et Laurent et paroisse Sainte-Claire-Sainte-Thérèse.</a:t>
            </a:r>
          </a:p>
          <a:p>
            <a:pPr lvl="1"/>
            <a:r>
              <a:rPr lang="fr-FR" dirty="0"/>
              <a:t>Site: www.cvxfrance.com</a:t>
            </a:r>
          </a:p>
          <a:p>
            <a:pPr lvl="1"/>
            <a:endParaRPr lang="fr-FR" dirty="0"/>
          </a:p>
          <a:p>
            <a:endParaRPr lang="fr-FR" dirty="0"/>
          </a:p>
        </p:txBody>
      </p:sp>
      <p:pic>
        <p:nvPicPr>
          <p:cNvPr id="4" name="Picture 2" descr="Forez — Wikipédia">
            <a:extLst>
              <a:ext uri="{FF2B5EF4-FFF2-40B4-BE49-F238E27FC236}">
                <a16:creationId xmlns:a16="http://schemas.microsoft.com/office/drawing/2014/main" id="{013569BA-EAE2-21B5-9850-2415A2F2E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65" y="3215149"/>
            <a:ext cx="4857135" cy="364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8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8724900" cy="1325563"/>
          </a:xfrm>
        </p:spPr>
        <p:txBody>
          <a:bodyPr/>
          <a:lstStyle/>
          <a:p>
            <a:r>
              <a:rPr lang="fr-FR"/>
              <a:t>Programme de la soirée</a:t>
            </a:r>
            <a:endParaRPr lang="fr-FR" dirty="0"/>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p:txBody>
          <a:bodyPr>
            <a:normAutofit/>
          </a:bodyPr>
          <a:lstStyle/>
          <a:p>
            <a:r>
              <a:rPr lang="fr-FR" dirty="0"/>
              <a:t>19:45 présentation de la CVX</a:t>
            </a:r>
          </a:p>
          <a:p>
            <a:pPr lvl="1"/>
            <a:r>
              <a:rPr lang="fr-FR" dirty="0"/>
              <a:t>Film, témoignages</a:t>
            </a:r>
          </a:p>
          <a:p>
            <a:r>
              <a:rPr lang="fr-FR" dirty="0"/>
              <a:t>20:20 mini réunion CVX</a:t>
            </a:r>
          </a:p>
          <a:p>
            <a:r>
              <a:rPr lang="fr-FR" dirty="0"/>
              <a:t>21:10 Conclusion</a:t>
            </a:r>
          </a:p>
          <a:p>
            <a:pPr lvl="1"/>
            <a:r>
              <a:rPr lang="fr-FR" dirty="0"/>
              <a:t>Présentation du parcours découverte</a:t>
            </a:r>
          </a:p>
          <a:p>
            <a:pPr lvl="1"/>
            <a:r>
              <a:rPr lang="fr-FR" dirty="0"/>
              <a:t>Questions</a:t>
            </a:r>
          </a:p>
          <a:p>
            <a:r>
              <a:rPr lang="fr-FR" dirty="0"/>
              <a:t>21:30 Fin et tisane</a:t>
            </a:r>
          </a:p>
        </p:txBody>
      </p:sp>
      <p:pic>
        <p:nvPicPr>
          <p:cNvPr id="7" name="Image 6">
            <a:extLst>
              <a:ext uri="{FF2B5EF4-FFF2-40B4-BE49-F238E27FC236}">
                <a16:creationId xmlns:a16="http://schemas.microsoft.com/office/drawing/2014/main" id="{B0CCF146-66F6-60BB-2747-C493A33B0157}"/>
              </a:ext>
            </a:extLst>
          </p:cNvPr>
          <p:cNvPicPr>
            <a:picLocks noChangeAspect="1"/>
          </p:cNvPicPr>
          <p:nvPr/>
        </p:nvPicPr>
        <p:blipFill>
          <a:blip r:embed="rId2"/>
          <a:stretch>
            <a:fillRect/>
          </a:stretch>
        </p:blipFill>
        <p:spPr>
          <a:xfrm>
            <a:off x="7981950" y="3686705"/>
            <a:ext cx="3009900" cy="1938869"/>
          </a:xfrm>
          <a:prstGeom prst="rect">
            <a:avLst/>
          </a:prstGeom>
        </p:spPr>
      </p:pic>
      <p:pic>
        <p:nvPicPr>
          <p:cNvPr id="11" name="Image 10" descr="Une image contenant dessin, croquis, peinture, art&#10;&#10;Description générée automatiquement">
            <a:extLst>
              <a:ext uri="{FF2B5EF4-FFF2-40B4-BE49-F238E27FC236}">
                <a16:creationId xmlns:a16="http://schemas.microsoft.com/office/drawing/2014/main" id="{D4921499-35F2-3717-4C62-5891D26D2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150" y="1858699"/>
            <a:ext cx="3009900" cy="1693069"/>
          </a:xfrm>
          <a:prstGeom prst="rect">
            <a:avLst/>
          </a:prstGeom>
        </p:spPr>
      </p:pic>
      <p:pic>
        <p:nvPicPr>
          <p:cNvPr id="13" name="Image 12">
            <a:extLst>
              <a:ext uri="{FF2B5EF4-FFF2-40B4-BE49-F238E27FC236}">
                <a16:creationId xmlns:a16="http://schemas.microsoft.com/office/drawing/2014/main" id="{B349EDB2-6E2B-DF9C-EC77-CAD626F71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875" y="527052"/>
            <a:ext cx="4210050" cy="1196710"/>
          </a:xfrm>
          <a:prstGeom prst="rect">
            <a:avLst/>
          </a:prstGeom>
        </p:spPr>
      </p:pic>
      <p:pic>
        <p:nvPicPr>
          <p:cNvPr id="5" name="Image 4" descr="Une image contenant Photographie de nature morte, Plats et corbeilles, vaisselle, théière&#10;&#10;Description générée automatiquement">
            <a:extLst>
              <a:ext uri="{FF2B5EF4-FFF2-40B4-BE49-F238E27FC236}">
                <a16:creationId xmlns:a16="http://schemas.microsoft.com/office/drawing/2014/main" id="{3C07E49C-E79B-1269-856B-AA8B92C04D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68481" y="5053972"/>
            <a:ext cx="1885949" cy="1257928"/>
          </a:xfrm>
          <a:prstGeom prst="rect">
            <a:avLst/>
          </a:prstGeom>
        </p:spPr>
      </p:pic>
    </p:spTree>
    <p:extLst>
      <p:ext uri="{BB962C8B-B14F-4D97-AF65-F5344CB8AC3E}">
        <p14:creationId xmlns:p14="http://schemas.microsoft.com/office/powerpoint/2010/main" val="114092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8724900" cy="1325563"/>
          </a:xfrm>
        </p:spPr>
        <p:txBody>
          <a:bodyPr/>
          <a:lstStyle/>
          <a:p>
            <a:r>
              <a:rPr lang="fr-FR" dirty="0"/>
              <a:t>Présentation de la CVX</a:t>
            </a:r>
            <a:br>
              <a:rPr lang="fr-FR" dirty="0"/>
            </a:br>
            <a:r>
              <a:rPr lang="fr-FR" dirty="0"/>
              <a:t>Qui sommes-nous ?</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p:txBody>
          <a:bodyPr>
            <a:normAutofit/>
          </a:bodyPr>
          <a:lstStyle/>
          <a:p>
            <a:r>
              <a:rPr lang="fr-FR" dirty="0"/>
              <a:t>Contempler</a:t>
            </a:r>
          </a:p>
          <a:p>
            <a:pPr lvl="1"/>
            <a:r>
              <a:rPr lang="fr-FR" dirty="0"/>
              <a:t>Sous le regard de Dieu, je prends le temps de considérer chaque situation de ma vie en confiance.</a:t>
            </a:r>
          </a:p>
          <a:p>
            <a:r>
              <a:rPr lang="fr-FR" dirty="0"/>
              <a:t>Discerner</a:t>
            </a:r>
          </a:p>
          <a:p>
            <a:pPr lvl="1"/>
            <a:r>
              <a:rPr lang="fr-FR" dirty="0"/>
              <a:t>Je cherche en liberté les solutions concrètes qui me donneront la possibilité d’avancer vers ce qui compte vraiment pour moi.</a:t>
            </a:r>
          </a:p>
          <a:p>
            <a:r>
              <a:rPr lang="fr-FR" dirty="0"/>
              <a:t>Agir</a:t>
            </a:r>
          </a:p>
          <a:p>
            <a:pPr lvl="1"/>
            <a:r>
              <a:rPr lang="fr-FR" dirty="0"/>
              <a:t>Une fois le discernement posé et conclu, je mets en œuvre ma décision dans mon quotidien et dans mes relations.</a:t>
            </a:r>
          </a:p>
        </p:txBody>
      </p:sp>
      <p:pic>
        <p:nvPicPr>
          <p:cNvPr id="13" name="Image 12">
            <a:extLst>
              <a:ext uri="{FF2B5EF4-FFF2-40B4-BE49-F238E27FC236}">
                <a16:creationId xmlns:a16="http://schemas.microsoft.com/office/drawing/2014/main" id="{B349EDB2-6E2B-DF9C-EC77-CAD626F71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527052"/>
            <a:ext cx="4210050" cy="1196710"/>
          </a:xfrm>
          <a:prstGeom prst="rect">
            <a:avLst/>
          </a:prstGeom>
        </p:spPr>
      </p:pic>
    </p:spTree>
    <p:extLst>
      <p:ext uri="{BB962C8B-B14F-4D97-AF65-F5344CB8AC3E}">
        <p14:creationId xmlns:p14="http://schemas.microsoft.com/office/powerpoint/2010/main" val="330772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8724900" cy="1325563"/>
          </a:xfrm>
        </p:spPr>
        <p:txBody>
          <a:bodyPr/>
          <a:lstStyle/>
          <a:p>
            <a:r>
              <a:rPr lang="fr-FR" dirty="0"/>
              <a:t>Présentation de la CVX</a:t>
            </a:r>
            <a:br>
              <a:rPr lang="fr-FR" dirty="0"/>
            </a:br>
            <a:r>
              <a:rPr lang="fr-FR" dirty="0"/>
              <a:t>Que proposons-nous ?</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a:xfrm>
            <a:off x="838200" y="1825625"/>
            <a:ext cx="10515600" cy="4876732"/>
          </a:xfrm>
        </p:spPr>
        <p:txBody>
          <a:bodyPr>
            <a:normAutofit fontScale="92500" lnSpcReduction="10000"/>
          </a:bodyPr>
          <a:lstStyle/>
          <a:p>
            <a:pPr marL="0" indent="0">
              <a:buNone/>
            </a:pPr>
            <a:r>
              <a:rPr lang="fr-FR" b="1" dirty="0"/>
              <a:t>Des rencontres régulières en petite équipe.</a:t>
            </a:r>
          </a:p>
          <a:p>
            <a:pPr marL="0" indent="0">
              <a:buNone/>
            </a:pPr>
            <a:r>
              <a:rPr lang="fr-FR" dirty="0"/>
              <a:t>Composée de 8 à 10 personnes, chaque «communauté locale» vit un temps fort de partage toutes les 3 semaines environ.</a:t>
            </a:r>
          </a:p>
          <a:p>
            <a:pPr marL="0" indent="0">
              <a:buNone/>
            </a:pPr>
            <a:endParaRPr lang="fr-FR" dirty="0"/>
          </a:p>
          <a:p>
            <a:pPr marL="0" indent="0">
              <a:buNone/>
            </a:pPr>
            <a:r>
              <a:rPr lang="fr-FR" dirty="0"/>
              <a:t>Se retrouver en communauté environ deux heures pour :</a:t>
            </a:r>
          </a:p>
          <a:p>
            <a:r>
              <a:rPr lang="fr-FR" dirty="0"/>
              <a:t>Prier à partir des Ecritures</a:t>
            </a:r>
          </a:p>
          <a:p>
            <a:r>
              <a:rPr lang="fr-FR" dirty="0"/>
              <a:t>Partager en toute confiance et bienveillance </a:t>
            </a:r>
          </a:p>
          <a:p>
            <a:pPr lvl="1"/>
            <a:r>
              <a:rPr lang="fr-FR" dirty="0"/>
              <a:t>parler en vérité d’instants choisis du quotidien </a:t>
            </a:r>
          </a:p>
          <a:p>
            <a:pPr lvl="1"/>
            <a:r>
              <a:rPr lang="fr-FR" dirty="0"/>
              <a:t>écouter «jusqu’au bout»</a:t>
            </a:r>
          </a:p>
          <a:p>
            <a:r>
              <a:rPr lang="fr-FR" dirty="0"/>
              <a:t>Questionner et me laisser questionner par ce qui a résonné en moi</a:t>
            </a:r>
          </a:p>
          <a:p>
            <a:r>
              <a:rPr lang="fr-FR" dirty="0"/>
              <a:t>Evaluer comment j’ai vécu la rencontre et repartir dynamisé avec ce qui a été partagé.</a:t>
            </a:r>
          </a:p>
        </p:txBody>
      </p:sp>
      <p:pic>
        <p:nvPicPr>
          <p:cNvPr id="13" name="Image 12">
            <a:extLst>
              <a:ext uri="{FF2B5EF4-FFF2-40B4-BE49-F238E27FC236}">
                <a16:creationId xmlns:a16="http://schemas.microsoft.com/office/drawing/2014/main" id="{B349EDB2-6E2B-DF9C-EC77-CAD626F71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527052"/>
            <a:ext cx="4210050" cy="1196710"/>
          </a:xfrm>
          <a:prstGeom prst="rect">
            <a:avLst/>
          </a:prstGeom>
        </p:spPr>
      </p:pic>
      <p:pic>
        <p:nvPicPr>
          <p:cNvPr id="1026" name="Picture 2">
            <a:extLst>
              <a:ext uri="{FF2B5EF4-FFF2-40B4-BE49-F238E27FC236}">
                <a16:creationId xmlns:a16="http://schemas.microsoft.com/office/drawing/2014/main" id="{902FD5A4-4DB1-6B72-F372-BADBB2D9F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550" y="3363878"/>
            <a:ext cx="23812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8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8724900" cy="1325563"/>
          </a:xfrm>
        </p:spPr>
        <p:txBody>
          <a:bodyPr/>
          <a:lstStyle/>
          <a:p>
            <a:r>
              <a:rPr lang="fr-FR" dirty="0"/>
              <a:t>Présentation de la CVX</a:t>
            </a:r>
            <a:br>
              <a:rPr lang="fr-FR" dirty="0"/>
            </a:br>
            <a:r>
              <a:rPr lang="fr-FR" dirty="0"/>
              <a:t>Quelques chiffres</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a:xfrm>
            <a:off x="838200" y="1825625"/>
            <a:ext cx="10515600" cy="4876732"/>
          </a:xfrm>
        </p:spPr>
        <p:txBody>
          <a:bodyPr>
            <a:normAutofit/>
          </a:bodyPr>
          <a:lstStyle/>
          <a:p>
            <a:r>
              <a:rPr lang="fr-FR" dirty="0"/>
              <a:t>Présente dans 71 pays</a:t>
            </a:r>
          </a:p>
          <a:p>
            <a:r>
              <a:rPr lang="fr-FR" dirty="0"/>
              <a:t>En France, 6000 chrétiens (majoritairement catholiques)</a:t>
            </a:r>
          </a:p>
          <a:p>
            <a:r>
              <a:rPr lang="fr-FR" dirty="0"/>
              <a:t>Région Loire Haute-Loire: 180 personnes</a:t>
            </a:r>
          </a:p>
          <a:p>
            <a:endParaRPr lang="fr-FR" dirty="0"/>
          </a:p>
          <a:p>
            <a:r>
              <a:rPr lang="fr-FR" dirty="0"/>
              <a:t>1491-1556 : Saint Ignace de Loyola</a:t>
            </a:r>
          </a:p>
          <a:p>
            <a:r>
              <a:rPr lang="fr-FR" dirty="0"/>
              <a:t>1563: premier groupe d’étudiants</a:t>
            </a:r>
          </a:p>
          <a:p>
            <a:r>
              <a:rPr lang="fr-FR" dirty="0"/>
              <a:t>1967: création de CVX </a:t>
            </a:r>
          </a:p>
        </p:txBody>
      </p:sp>
      <p:pic>
        <p:nvPicPr>
          <p:cNvPr id="13" name="Image 12">
            <a:extLst>
              <a:ext uri="{FF2B5EF4-FFF2-40B4-BE49-F238E27FC236}">
                <a16:creationId xmlns:a16="http://schemas.microsoft.com/office/drawing/2014/main" id="{B349EDB2-6E2B-DF9C-EC77-CAD626F71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527052"/>
            <a:ext cx="4210050" cy="1196710"/>
          </a:xfrm>
          <a:prstGeom prst="rect">
            <a:avLst/>
          </a:prstGeom>
        </p:spPr>
      </p:pic>
      <p:pic>
        <p:nvPicPr>
          <p:cNvPr id="2050" name="Picture 2">
            <a:extLst>
              <a:ext uri="{FF2B5EF4-FFF2-40B4-BE49-F238E27FC236}">
                <a16:creationId xmlns:a16="http://schemas.microsoft.com/office/drawing/2014/main" id="{054E1F7C-72F3-6DD5-67D5-E9062D32E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191" y="2892391"/>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5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8724900" cy="1325563"/>
          </a:xfrm>
        </p:spPr>
        <p:txBody>
          <a:bodyPr/>
          <a:lstStyle/>
          <a:p>
            <a:r>
              <a:rPr lang="fr-FR" dirty="0"/>
              <a:t>Présentation de la CVX</a:t>
            </a:r>
            <a:br>
              <a:rPr lang="fr-FR" dirty="0"/>
            </a:br>
            <a:r>
              <a:rPr lang="fr-FR" dirty="0"/>
              <a:t>Témoignages</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a:xfrm>
            <a:off x="838200" y="1825625"/>
            <a:ext cx="10515600" cy="4876732"/>
          </a:xfrm>
        </p:spPr>
        <p:txBody>
          <a:bodyPr>
            <a:normAutofit/>
          </a:bodyPr>
          <a:lstStyle/>
          <a:p>
            <a:r>
              <a:rPr lang="fr-FR" dirty="0">
                <a:highlight>
                  <a:srgbClr val="FFFF00"/>
                </a:highlight>
              </a:rPr>
              <a:t>Florence</a:t>
            </a:r>
          </a:p>
        </p:txBody>
      </p:sp>
      <p:pic>
        <p:nvPicPr>
          <p:cNvPr id="13" name="Image 12">
            <a:extLst>
              <a:ext uri="{FF2B5EF4-FFF2-40B4-BE49-F238E27FC236}">
                <a16:creationId xmlns:a16="http://schemas.microsoft.com/office/drawing/2014/main" id="{B349EDB2-6E2B-DF9C-EC77-CAD626F71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527052"/>
            <a:ext cx="4210050" cy="1196710"/>
          </a:xfrm>
          <a:prstGeom prst="rect">
            <a:avLst/>
          </a:prstGeom>
        </p:spPr>
      </p:pic>
    </p:spTree>
    <p:extLst>
      <p:ext uri="{BB962C8B-B14F-4D97-AF65-F5344CB8AC3E}">
        <p14:creationId xmlns:p14="http://schemas.microsoft.com/office/powerpoint/2010/main" val="295774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8724900" cy="1325563"/>
          </a:xfrm>
        </p:spPr>
        <p:txBody>
          <a:bodyPr/>
          <a:lstStyle/>
          <a:p>
            <a:r>
              <a:rPr lang="fr-FR" dirty="0"/>
              <a:t>mini réunion CVX</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p:txBody>
          <a:bodyPr>
            <a:normAutofit/>
          </a:bodyPr>
          <a:lstStyle/>
          <a:p>
            <a:r>
              <a:rPr lang="fr-FR" dirty="0"/>
              <a:t>Temps de prière</a:t>
            </a:r>
          </a:p>
          <a:p>
            <a:pPr lvl="1"/>
            <a:r>
              <a:rPr lang="fr-FR" dirty="0"/>
              <a:t>Bartimée: Mc 10, 46-52</a:t>
            </a:r>
          </a:p>
          <a:p>
            <a:pPr lvl="1"/>
            <a:r>
              <a:rPr lang="fr-FR" dirty="0"/>
              <a:t>Lecture du texte</a:t>
            </a:r>
          </a:p>
          <a:p>
            <a:pPr lvl="1"/>
            <a:r>
              <a:rPr lang="fr-FR" dirty="0"/>
              <a:t>Partage: qu’est-ce qui me touche?</a:t>
            </a:r>
          </a:p>
          <a:p>
            <a:r>
              <a:rPr lang="fr-FR" dirty="0"/>
              <a:t>Partage sur les questions</a:t>
            </a:r>
          </a:p>
          <a:p>
            <a:r>
              <a:rPr lang="fr-FR" dirty="0"/>
              <a:t>Evaluation</a:t>
            </a:r>
          </a:p>
        </p:txBody>
      </p:sp>
      <p:pic>
        <p:nvPicPr>
          <p:cNvPr id="13" name="Image 12">
            <a:extLst>
              <a:ext uri="{FF2B5EF4-FFF2-40B4-BE49-F238E27FC236}">
                <a16:creationId xmlns:a16="http://schemas.microsoft.com/office/drawing/2014/main" id="{B349EDB2-6E2B-DF9C-EC77-CAD626F71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75" y="527052"/>
            <a:ext cx="4210050" cy="1196710"/>
          </a:xfrm>
          <a:prstGeom prst="rect">
            <a:avLst/>
          </a:prstGeom>
        </p:spPr>
      </p:pic>
      <p:pic>
        <p:nvPicPr>
          <p:cNvPr id="2050" name="Picture 2" descr="Jesus-guerit-laveugle-Bartimee-Eustache-Lesueur_0">
            <a:extLst>
              <a:ext uri="{FF2B5EF4-FFF2-40B4-BE49-F238E27FC236}">
                <a16:creationId xmlns:a16="http://schemas.microsoft.com/office/drawing/2014/main" id="{69C9F2A5-77DC-C50E-3B6F-823B7E33B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911" y="3200939"/>
            <a:ext cx="4695014" cy="313000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95B3B09-10E6-B6D6-1E90-28559DF62E62}"/>
              </a:ext>
            </a:extLst>
          </p:cNvPr>
          <p:cNvSpPr txBox="1"/>
          <p:nvPr/>
        </p:nvSpPr>
        <p:spPr>
          <a:xfrm>
            <a:off x="9471608" y="6330948"/>
            <a:ext cx="2120317" cy="246221"/>
          </a:xfrm>
          <a:prstGeom prst="rect">
            <a:avLst/>
          </a:prstGeom>
          <a:noFill/>
        </p:spPr>
        <p:txBody>
          <a:bodyPr wrap="square">
            <a:spAutoFit/>
          </a:bodyPr>
          <a:lstStyle/>
          <a:p>
            <a:pPr algn="r"/>
            <a:r>
              <a:rPr lang="fr-FR" sz="1000" dirty="0"/>
              <a:t>Eustache  Lesueur</a:t>
            </a:r>
          </a:p>
        </p:txBody>
      </p:sp>
    </p:spTree>
    <p:extLst>
      <p:ext uri="{BB962C8B-B14F-4D97-AF65-F5344CB8AC3E}">
        <p14:creationId xmlns:p14="http://schemas.microsoft.com/office/powerpoint/2010/main" val="144899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9A1719-59E8-0ABE-A380-57B0353E0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228" y="0"/>
            <a:ext cx="4371772" cy="36431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6930006" cy="1325563"/>
          </a:xfrm>
        </p:spPr>
        <p:txBody>
          <a:bodyPr/>
          <a:lstStyle/>
          <a:p>
            <a:r>
              <a:rPr lang="fr-FR" dirty="0"/>
              <a:t>Parcours découverte</a:t>
            </a:r>
            <a:br>
              <a:rPr lang="fr-FR" dirty="0"/>
            </a:br>
            <a:r>
              <a:rPr lang="fr-FR" dirty="0"/>
              <a:t>année découverte</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a:xfrm>
            <a:off x="838200" y="1825625"/>
            <a:ext cx="8255466" cy="4667250"/>
          </a:xfrm>
        </p:spPr>
        <p:txBody>
          <a:bodyPr>
            <a:normAutofit fontScale="85000" lnSpcReduction="20000"/>
          </a:bodyPr>
          <a:lstStyle/>
          <a:p>
            <a:r>
              <a:rPr lang="fr-FR" dirty="0"/>
              <a:t>Objet:</a:t>
            </a:r>
          </a:p>
          <a:p>
            <a:pPr lvl="1"/>
            <a:r>
              <a:rPr lang="fr-FR" dirty="0"/>
              <a:t>Découvrir la richesse des échanges au sein d’un groupe.</a:t>
            </a:r>
          </a:p>
          <a:p>
            <a:pPr lvl="1"/>
            <a:r>
              <a:rPr lang="fr-FR" dirty="0"/>
              <a:t>Se familiariser avec le cadre CVX où la parole circule entre les compagnons. Loin d’être contraignant, il offre au contraire une profonde liberté pour parler de sa vie et de sa relation au Christ.</a:t>
            </a:r>
          </a:p>
          <a:p>
            <a:pPr lvl="1"/>
            <a:r>
              <a:rPr lang="fr-FR" dirty="0"/>
              <a:t>Spiritualité ignatienne (prière d’Alliance, relecture de vie, accompagnement spirituel, aide au discernement…)</a:t>
            </a:r>
          </a:p>
          <a:p>
            <a:r>
              <a:rPr lang="fr-FR" dirty="0"/>
              <a:t>Quand? Combien de temps?</a:t>
            </a:r>
          </a:p>
          <a:p>
            <a:pPr lvl="1"/>
            <a:r>
              <a:rPr lang="fr-FR" dirty="0"/>
              <a:t>1 an</a:t>
            </a:r>
          </a:p>
          <a:p>
            <a:pPr lvl="1"/>
            <a:r>
              <a:rPr lang="fr-FR" dirty="0"/>
              <a:t>7 à 9 rencontres (dates à définir lors de la 1</a:t>
            </a:r>
            <a:r>
              <a:rPr lang="fr-FR" baseline="30000" dirty="0"/>
              <a:t>ère</a:t>
            </a:r>
            <a:r>
              <a:rPr lang="fr-FR" dirty="0"/>
              <a:t> rencontre)</a:t>
            </a:r>
          </a:p>
          <a:p>
            <a:pPr lvl="1"/>
            <a:r>
              <a:rPr lang="fr-FR" dirty="0"/>
              <a:t>Une halte spirituelle durant un week-end</a:t>
            </a:r>
          </a:p>
          <a:p>
            <a:r>
              <a:rPr lang="fr-FR" dirty="0"/>
              <a:t>Où? </a:t>
            </a:r>
          </a:p>
          <a:p>
            <a:pPr lvl="1"/>
            <a:r>
              <a:rPr lang="fr-FR" dirty="0"/>
              <a:t>Chez un membre du parcours (équipe de 8 personnes)</a:t>
            </a:r>
          </a:p>
          <a:p>
            <a:pPr lvl="1"/>
            <a:r>
              <a:rPr lang="fr-FR" dirty="0"/>
              <a:t>Dans le </a:t>
            </a:r>
            <a:r>
              <a:rPr lang="fr-FR" b="1" dirty="0"/>
              <a:t>Forez</a:t>
            </a:r>
          </a:p>
          <a:p>
            <a:r>
              <a:rPr lang="fr-FR" dirty="0"/>
              <a:t>Il est également proposé :</a:t>
            </a:r>
          </a:p>
          <a:p>
            <a:pPr lvl="1"/>
            <a:r>
              <a:rPr lang="fr-FR" dirty="0"/>
              <a:t>de participer à une rencontre de Communauté régionale</a:t>
            </a:r>
          </a:p>
          <a:p>
            <a:pPr lvl="1"/>
            <a:endParaRPr lang="fr-FR" dirty="0"/>
          </a:p>
        </p:txBody>
      </p:sp>
      <p:pic>
        <p:nvPicPr>
          <p:cNvPr id="1028" name="Picture 4">
            <a:extLst>
              <a:ext uri="{FF2B5EF4-FFF2-40B4-BE49-F238E27FC236}">
                <a16:creationId xmlns:a16="http://schemas.microsoft.com/office/drawing/2014/main" id="{6853D421-4F8D-C7D1-E6C0-8F5E3AD3A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064" y="3570050"/>
            <a:ext cx="2166836" cy="288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3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9A1719-59E8-0ABE-A380-57B0353E0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228" y="0"/>
            <a:ext cx="4371772" cy="36431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B73D422-6502-8713-187A-14448DD0092C}"/>
              </a:ext>
            </a:extLst>
          </p:cNvPr>
          <p:cNvSpPr>
            <a:spLocks noGrp="1"/>
          </p:cNvSpPr>
          <p:nvPr>
            <p:ph type="title"/>
          </p:nvPr>
        </p:nvSpPr>
        <p:spPr>
          <a:xfrm>
            <a:off x="838200" y="365125"/>
            <a:ext cx="6930006" cy="1325563"/>
          </a:xfrm>
        </p:spPr>
        <p:txBody>
          <a:bodyPr/>
          <a:lstStyle/>
          <a:p>
            <a:r>
              <a:rPr lang="fr-FR" dirty="0"/>
              <a:t>Parcours découverte</a:t>
            </a:r>
            <a:br>
              <a:rPr lang="fr-FR" dirty="0"/>
            </a:br>
            <a:r>
              <a:rPr lang="fr-FR" dirty="0"/>
              <a:t>et après</a:t>
            </a:r>
          </a:p>
        </p:txBody>
      </p:sp>
      <p:sp>
        <p:nvSpPr>
          <p:cNvPr id="3" name="Espace réservé du contenu 2">
            <a:extLst>
              <a:ext uri="{FF2B5EF4-FFF2-40B4-BE49-F238E27FC236}">
                <a16:creationId xmlns:a16="http://schemas.microsoft.com/office/drawing/2014/main" id="{D04B2DCD-BEE4-1598-682C-9FA39B8E0EA3}"/>
              </a:ext>
            </a:extLst>
          </p:cNvPr>
          <p:cNvSpPr>
            <a:spLocks noGrp="1"/>
          </p:cNvSpPr>
          <p:nvPr>
            <p:ph idx="1"/>
          </p:nvPr>
        </p:nvSpPr>
        <p:spPr>
          <a:xfrm>
            <a:off x="838200" y="1825625"/>
            <a:ext cx="7435446" cy="4667250"/>
          </a:xfrm>
        </p:spPr>
        <p:txBody>
          <a:bodyPr>
            <a:normAutofit/>
          </a:bodyPr>
          <a:lstStyle/>
          <a:p>
            <a:r>
              <a:rPr lang="fr-FR" dirty="0"/>
              <a:t>Et à l’issue de l’année, bilan:</a:t>
            </a:r>
          </a:p>
          <a:p>
            <a:pPr lvl="1"/>
            <a:r>
              <a:rPr lang="fr-FR" dirty="0"/>
              <a:t>Une relecture de l’année pour sentir l’appel à continuer ou non</a:t>
            </a:r>
          </a:p>
          <a:p>
            <a:r>
              <a:rPr lang="fr-FR" dirty="0"/>
              <a:t>Si je continue, qu’est-ce qui se passe ?</a:t>
            </a:r>
          </a:p>
          <a:p>
            <a:pPr lvl="1"/>
            <a:r>
              <a:rPr lang="fr-FR" dirty="0"/>
              <a:t>Il me sera proposé de rejoindre une « communauté locale » (CL) déjà existante ou une équipe nouvelle dont les membres, comme moi, débutent.</a:t>
            </a:r>
          </a:p>
          <a:p>
            <a:endParaRPr lang="fr-FR" dirty="0"/>
          </a:p>
        </p:txBody>
      </p:sp>
      <p:pic>
        <p:nvPicPr>
          <p:cNvPr id="1030" name="Picture 6" descr="P8138444">
            <a:extLst>
              <a:ext uri="{FF2B5EF4-FFF2-40B4-BE49-F238E27FC236}">
                <a16:creationId xmlns:a16="http://schemas.microsoft.com/office/drawing/2014/main" id="{FE869A5E-1709-77BC-0D4D-9073A8DCA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646" y="3778081"/>
            <a:ext cx="3678136" cy="275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241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536</Words>
  <Application>Microsoft Office PowerPoint</Application>
  <PresentationFormat>Grand écran</PresentationFormat>
  <Paragraphs>76</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BebasNeue-Regular</vt:lpstr>
      <vt:lpstr>Calibri</vt:lpstr>
      <vt:lpstr>Calibri Light</vt:lpstr>
      <vt:lpstr>Consolas</vt:lpstr>
      <vt:lpstr>Thème Office</vt:lpstr>
      <vt:lpstr>Présentation PowerPoint</vt:lpstr>
      <vt:lpstr>Programme de la soirée</vt:lpstr>
      <vt:lpstr>Présentation de la CVX Qui sommes-nous ?</vt:lpstr>
      <vt:lpstr>Présentation de la CVX Que proposons-nous ?</vt:lpstr>
      <vt:lpstr>Présentation de la CVX Quelques chiffres</vt:lpstr>
      <vt:lpstr>Présentation de la CVX Témoignages</vt:lpstr>
      <vt:lpstr>mini réunion CVX</vt:lpstr>
      <vt:lpstr>Parcours découverte année découverte</vt:lpstr>
      <vt:lpstr>Parcours découverte et après</vt:lpstr>
      <vt:lpstr>Parcours découverte démarrage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Dorel Laurent</dc:creator>
  <cp:lastModifiedBy>Dorel, Laurent</cp:lastModifiedBy>
  <cp:revision>9</cp:revision>
  <dcterms:created xsi:type="dcterms:W3CDTF">2024-01-15T20:19:58Z</dcterms:created>
  <dcterms:modified xsi:type="dcterms:W3CDTF">2024-05-27T18:55:40Z</dcterms:modified>
</cp:coreProperties>
</file>