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0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25"/>
    </p:embeddedFont>
    <p:embeddedFont>
      <p:font typeface="Georgia Pro Semibold" panose="02040702050405020303" pitchFamily="18" charset="0"/>
      <p:bold r:id="rId26"/>
    </p:embeddedFont>
    <p:embeddedFont>
      <p:font typeface="Gill Sans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422BgLMjhMNZU4fHR1Ugdup4O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3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title"/>
          </p:nvPr>
        </p:nvSpPr>
        <p:spPr>
          <a:xfrm rot="5400000">
            <a:off x="4525077" y="2902017"/>
            <a:ext cx="4983480" cy="1053966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1"/>
          </p:nvPr>
        </p:nvSpPr>
        <p:spPr>
          <a:xfrm rot="5400000">
            <a:off x="1472393" y="1070913"/>
            <a:ext cx="4983480" cy="47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"/>
          </p:nvPr>
        </p:nvSpPr>
        <p:spPr>
          <a:xfrm rot="5400000">
            <a:off x="3024188" y="1220788"/>
            <a:ext cx="3101975" cy="593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1102239" y="3143250"/>
            <a:ext cx="328802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3"/>
          </p:nvPr>
        </p:nvSpPr>
        <p:spPr>
          <a:xfrm>
            <a:off x="4753737" y="3143250"/>
            <a:ext cx="3290516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4"/>
          </p:nvPr>
        </p:nvSpPr>
        <p:spPr>
          <a:xfrm>
            <a:off x="4753737" y="2313434"/>
            <a:ext cx="3290516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>
            <a:off x="5052060" y="804672"/>
            <a:ext cx="361188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2"/>
          </p:nvPr>
        </p:nvSpPr>
        <p:spPr>
          <a:xfrm>
            <a:off x="862965" y="3549918"/>
            <a:ext cx="284607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641350" y="6235700"/>
            <a:ext cx="380523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262626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65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862965" y="3549919"/>
            <a:ext cx="284607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ftr" idx="11"/>
          </p:nvPr>
        </p:nvSpPr>
        <p:spPr>
          <a:xfrm>
            <a:off x="639762" y="6235700"/>
            <a:ext cx="38036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1101725" y="6235700"/>
            <a:ext cx="45577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641350" y="6235700"/>
            <a:ext cx="380523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39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dt" idx="10"/>
          </p:nvPr>
        </p:nvSpPr>
        <p:spPr>
          <a:xfrm>
            <a:off x="5978525" y="6238875"/>
            <a:ext cx="206533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ftr" idx="11"/>
          </p:nvPr>
        </p:nvSpPr>
        <p:spPr>
          <a:xfrm>
            <a:off x="639762" y="6235700"/>
            <a:ext cx="380365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>
            <a:spLocks noGrp="1"/>
          </p:cNvSpPr>
          <p:nvPr>
            <p:ph type="sldNum" idx="12"/>
          </p:nvPr>
        </p:nvSpPr>
        <p:spPr>
          <a:xfrm>
            <a:off x="8240712" y="6218237"/>
            <a:ext cx="365125" cy="365125"/>
          </a:xfrm>
          <a:prstGeom prst="ellipse">
            <a:avLst/>
          </a:prstGeom>
          <a:solidFill>
            <a:srgbClr val="1D1D1D">
              <a:alpha val="69411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1100" b="0" i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title"/>
          </p:nvPr>
        </p:nvSpPr>
        <p:spPr>
          <a:xfrm>
            <a:off x="611187" y="260350"/>
            <a:ext cx="7489825" cy="2160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lgerian"/>
              <a:buNone/>
            </a:pPr>
            <a:r>
              <a:rPr lang="en-US" sz="32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PRIER AVEC </a:t>
            </a:r>
            <a:br>
              <a:rPr lang="en-US" sz="32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32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« DYNAMIQUE DE CROISSANCE »</a:t>
            </a:r>
            <a:endParaRPr/>
          </a:p>
        </p:txBody>
      </p:sp>
      <p:pic>
        <p:nvPicPr>
          <p:cNvPr id="103" name="Google Shape;103;p1" descr="Clipboard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6550" y="2719387"/>
            <a:ext cx="5937250" cy="29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250825" y="6434137"/>
            <a:ext cx="86423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Expérimenté dans la Communauté régionale Charentes Périgord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1419225" y="333375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lgerian"/>
              <a:buNone/>
            </a:pPr>
            <a:r>
              <a:rPr lang="en-US" sz="32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TROIS ATTITUDES FONDATRICES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250825" y="1773237"/>
            <a:ext cx="8713787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1" i="0" u="sng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Disciple de Jésus 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selon la spiritualité ignacienne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1" i="0" u="sng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Compagnons 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nos communautés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et en</a:t>
            </a:r>
            <a:r>
              <a:rPr lang="en-US" sz="28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 la foi que Dieu « parle » à chacun d’entre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nous au travers des paroles échangées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1" i="0" u="sng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Serviteur 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qui discerne </a:t>
            </a:r>
            <a:r>
              <a:rPr lang="en-US" sz="2800" b="1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en l’Esprit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et avec </a:t>
            </a:r>
            <a:r>
              <a:rPr lang="en-US" sz="2800" b="1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l’aide de ses compagnons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qu’il est </a:t>
            </a:r>
            <a:r>
              <a:rPr lang="en-US" sz="28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appelé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par le Seigneur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et </a:t>
            </a:r>
            <a:r>
              <a:rPr lang="en-US" sz="28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envoyé par sa communauté</a:t>
            </a:r>
            <a:r>
              <a:rPr lang="en-US" sz="2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à une mission qui lui est propre (DESE)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1763712" y="260350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PARAGRAPHE 6</a:t>
            </a:r>
            <a:endParaRPr/>
          </a:p>
        </p:txBody>
      </p:sp>
      <p:pic>
        <p:nvPicPr>
          <p:cNvPr id="165" name="Google Shape;165;p11" descr="escalie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137" y="1676400"/>
            <a:ext cx="770572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ill Sans"/>
              <a:buNone/>
            </a:pPr>
            <a:r>
              <a:rPr lang="en-US" sz="26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DES PASSAGES SPIRITUELS </a:t>
            </a:r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Ces passages se font et se refont.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FF33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Voir où j’en suis…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FF33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De passage en passage, contempler mon cheminement vers Toi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1603375" y="315912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lgerian"/>
              <a:buNone/>
            </a:pPr>
            <a:r>
              <a:rPr lang="en-US" sz="32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ACCOMPAGNER 4 PASSAGES SPIRITUELS 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179387" y="1916112"/>
            <a:ext cx="8785225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</a:pPr>
            <a:r>
              <a:rPr lang="en-US" sz="26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Passage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d’un état de baptisé à la </a:t>
            </a:r>
            <a:r>
              <a:rPr lang="en-US" sz="2600" b="1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décision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de suivre le Christ</a:t>
            </a:r>
            <a:endParaRPr/>
          </a:p>
          <a:p>
            <a:pPr marL="228600" marR="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</a:pPr>
            <a:r>
              <a:rPr lang="en-US" sz="26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Passage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d’une vie (généreuse?) où l’on est maître de ses décisions à une </a:t>
            </a:r>
            <a:r>
              <a:rPr lang="en-US" sz="26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vie reçue de Dieu</a:t>
            </a:r>
            <a:endParaRPr/>
          </a:p>
          <a:p>
            <a:pPr marL="228600" marR="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1" i="0" u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</a:pPr>
            <a:r>
              <a:rPr lang="en-US" sz="26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Passage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d’une vie dispersée à une </a:t>
            </a:r>
            <a:r>
              <a:rPr lang="en-US" sz="2600" b="1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vie unifiée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1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par la Parole de Dieu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marL="228600" marR="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•"/>
            </a:pPr>
            <a:r>
              <a:rPr lang="en-US" sz="26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Passage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d’une communauté vécue comme un lieu de ressourcement à une </a:t>
            </a:r>
            <a:r>
              <a:rPr lang="en-US" sz="2600" b="1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communauté corps</a:t>
            </a:r>
            <a:r>
              <a:rPr lang="en-US" sz="26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600" b="1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apostolique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7086600" cy="4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3" name="Google Shape;183;p14" descr="page2image22798830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25" y="5699125"/>
            <a:ext cx="5111750" cy="117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 descr="page2image22798589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00" y="0"/>
            <a:ext cx="9147175" cy="5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 descr="page2image22796818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5740400"/>
            <a:ext cx="4491037" cy="1122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446087" y="6350"/>
            <a:ext cx="8229600" cy="706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Gill Sans"/>
              <a:buNone/>
            </a:pPr>
            <a:r>
              <a:rPr lang="en-US" sz="25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PARAGRAPHE 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468312" y="115887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lgerian"/>
              <a:buNone/>
            </a:pPr>
            <a:r>
              <a:rPr lang="en-US" sz="29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UN CHEMIN DE CROISSANCE EN </a:t>
            </a:r>
            <a:br>
              <a:rPr lang="en-US" sz="29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29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4 PÉRIODES DISTINCTES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107950" y="1341437"/>
            <a:ext cx="8856662" cy="55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La période de découverte: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Période </a:t>
            </a:r>
            <a:r>
              <a:rPr lang="en-US" sz="1800" b="1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d’expérimentation</a:t>
            </a:r>
            <a:r>
              <a:rPr lang="en-US" sz="1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1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;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décision</a:t>
            </a:r>
            <a:r>
              <a:rPr lang="en-US" sz="1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d’entrer dans la communauté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La période d’enracinement: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Période </a:t>
            </a:r>
            <a:r>
              <a:rPr lang="en-US" sz="1800" b="1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d’appropriation ; décision</a:t>
            </a:r>
            <a:r>
              <a:rPr lang="en-US" sz="1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d’une parole de reconnaissance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Période de discernement de la vocation 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Période d’accueil pour chaque membre de sa </a:t>
            </a:r>
            <a:r>
              <a:rPr lang="en-US" sz="1800" b="0" i="0" u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vocation particulière.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Décision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d’une parole de confirmation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Période de vie apostolique au quotidien 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Le membre </a:t>
            </a: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vit comme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apôtre selon son </a:t>
            </a:r>
            <a:r>
              <a:rPr lang="en-US" sz="1800" b="0" i="0" u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charisme propre 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et celui de la CVX et ainsi </a:t>
            </a: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fait vivre la CVX comme corps apostolique.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1143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Gill Sans"/>
              <a:buNone/>
            </a:pPr>
            <a:r>
              <a:rPr lang="en-US" sz="25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PARAGRAPHE 8 ET 9</a:t>
            </a:r>
            <a:endParaRPr/>
          </a:p>
        </p:txBody>
      </p:sp>
      <p:pic>
        <p:nvPicPr>
          <p:cNvPr id="198" name="Google Shape;198;p16" descr="Clipboard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33512"/>
            <a:ext cx="8229600" cy="53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lgerian"/>
              <a:buNone/>
            </a:pPr>
            <a:r>
              <a:rPr lang="en-US" sz="2600" b="1" i="0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VISÉE …</a:t>
            </a:r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1"/>
          </p:nvPr>
        </p:nvSpPr>
        <p:spPr>
          <a:xfrm>
            <a:off x="539750" y="2708275"/>
            <a:ext cx="784860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Etre </a:t>
            </a:r>
            <a:r>
              <a:rPr lang="en-US" sz="1800" b="1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créatif</a:t>
            </a: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1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imaginatif</a:t>
            </a: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 pour que ce</a:t>
            </a:r>
            <a:endParaRPr/>
          </a:p>
          <a:p>
            <a:pPr marL="2286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cheminement entraîne une croissance</a:t>
            </a:r>
            <a:endParaRPr/>
          </a:p>
          <a:p>
            <a:pPr marL="2286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spirituelle et communautaire</a:t>
            </a: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 de chaque</a:t>
            </a:r>
            <a:endParaRPr/>
          </a:p>
          <a:p>
            <a:pPr marL="2286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membre, de notre communauté régionale.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>
            <a:spLocks noGrp="1"/>
          </p:cNvSpPr>
          <p:nvPr>
            <p:ph type="title"/>
          </p:nvPr>
        </p:nvSpPr>
        <p:spPr>
          <a:xfrm>
            <a:off x="1585912" y="333375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lgerian"/>
              <a:buNone/>
            </a:pPr>
            <a:r>
              <a:rPr lang="en-US" sz="2600" b="1" i="0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VISÉE …</a:t>
            </a:r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body" idx="1"/>
          </p:nvPr>
        </p:nvSpPr>
        <p:spPr>
          <a:xfrm>
            <a:off x="468312" y="1844675"/>
            <a:ext cx="8064500" cy="453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Favoriser la croissance </a:t>
            </a:r>
            <a:r>
              <a:rPr lang="en-US" sz="2000" b="0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spirituelle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et </a:t>
            </a:r>
            <a:r>
              <a:rPr lang="en-US" sz="20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communautaire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de chaque membre.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Qu’au fur et à mesure de son chemin, il puisse prendre une </a:t>
            </a:r>
            <a:r>
              <a:rPr lang="en-US" sz="20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décision réfléchie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au sujet de « ce qu’il </a:t>
            </a:r>
            <a:r>
              <a:rPr lang="en-US" sz="2000" b="0" i="0" u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veut et désire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 » en ce qui concerne sa </a:t>
            </a:r>
            <a:r>
              <a:rPr lang="en-US" sz="20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vie dans l’Esprit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/>
          </a:p>
          <a:p>
            <a:pPr marL="228600" marR="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Entraîner le membre dans un double mouvement 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endParaRPr/>
          </a:p>
          <a:p>
            <a:pPr marL="6858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Rencontrer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plus profondément le Christ de qui il reçoit sa </a:t>
            </a:r>
            <a:r>
              <a:rPr lang="en-US" sz="2000" b="0" i="0" u="none" strike="noStrike" cap="none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vocation particulière</a:t>
            </a:r>
            <a:r>
              <a:rPr lang="en-US" sz="2000" b="0" i="0" u="none" strike="noStrike" cap="none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DISCIPLES </a:t>
            </a:r>
            <a:endParaRPr/>
          </a:p>
          <a:p>
            <a:pPr marL="6858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S’ouvrir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de plus en plus largement au monde dans le </a:t>
            </a:r>
            <a:r>
              <a:rPr lang="en-US" sz="2000" b="0" i="0" u="none" strike="noStrike" cap="none">
                <a:solidFill>
                  <a:srgbClr val="7030A0"/>
                </a:solidFill>
                <a:latin typeface="Gill Sans"/>
                <a:ea typeface="Gill Sans"/>
                <a:cs typeface="Gill Sans"/>
                <a:sym typeface="Gill Sans"/>
              </a:rPr>
              <a:t>service du projet de Dieu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pour l’humanité –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SERVITEUR </a:t>
            </a:r>
            <a:endParaRPr/>
          </a:p>
          <a:p>
            <a:pPr marL="228600" marR="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1143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457200" y="414337"/>
            <a:ext cx="8229600" cy="1935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lgerian"/>
              <a:buNone/>
            </a:pPr>
            <a:r>
              <a:rPr lang="en-US" sz="24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LA CVX SE RÉVÈLE ALORS COMME LA MATRICE PORTEUSE DE CE DOUBLE MOUVEMENT DE CROISSANCE</a:t>
            </a:r>
            <a:r>
              <a:rPr lang="en-US" sz="2400" b="0" i="1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pic>
        <p:nvPicPr>
          <p:cNvPr id="216" name="Google Shape;216;p19" descr="compagno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12975" y="2836862"/>
            <a:ext cx="47244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 txBox="1"/>
          <p:nvPr/>
        </p:nvSpPr>
        <p:spPr>
          <a:xfrm>
            <a:off x="3203575" y="5661025"/>
            <a:ext cx="56896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geri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Compagnon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229600" cy="8366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PARAGRAPHES 1 et 2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0E2623-51C7-13BA-7D70-DBDAF93DB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habits, personne, Visage humain, homme">
            <a:extLst>
              <a:ext uri="{FF2B5EF4-FFF2-40B4-BE49-F238E27FC236}">
                <a16:creationId xmlns:a16="http://schemas.microsoft.com/office/drawing/2014/main" id="{67AD5D65-1C1F-F749-395F-C81DBBCF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5" y="1284890"/>
            <a:ext cx="7173311" cy="48636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691DA-1C3B-0936-5B9B-34F3C796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536028"/>
            <a:ext cx="5937250" cy="394138"/>
          </a:xfrm>
        </p:spPr>
        <p:txBody>
          <a:bodyPr>
            <a:normAutofit fontScale="90000"/>
          </a:bodyPr>
          <a:lstStyle/>
          <a:p>
            <a:r>
              <a:rPr lang="fr-FR" sz="1600">
                <a:latin typeface="Georgia Pro Semibold" panose="020F0502020204030204" pitchFamily="18" charset="0"/>
              </a:rPr>
              <a:t>« Prends Seigneur et reçois », prière d’abandon de St Ignace</a:t>
            </a:r>
            <a:endParaRPr lang="fr-FR" sz="1600" dirty="0">
              <a:latin typeface="Georgia Pro Semibold" panose="020F0502020204030204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086AFD-1F1E-0E37-2AD0-C134D59BB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77007"/>
            <a:ext cx="7851228" cy="4824248"/>
          </a:xfrm>
        </p:spPr>
        <p:txBody>
          <a:bodyPr/>
          <a:lstStyle/>
          <a:p>
            <a:pPr marL="114300" indent="0" algn="ctr">
              <a:buNone/>
            </a:pPr>
            <a:r>
              <a:rPr lang="fr-FR" sz="2400" b="1" dirty="0"/>
              <a:t>« Prends Seigneur, et reçois</a:t>
            </a:r>
          </a:p>
          <a:p>
            <a:pPr marL="114300" indent="0" algn="ctr">
              <a:buNone/>
            </a:pPr>
            <a:r>
              <a:rPr lang="fr-FR" sz="2400" b="1" dirty="0"/>
              <a:t>toute ma liberté, </a:t>
            </a:r>
          </a:p>
          <a:p>
            <a:pPr marL="114300" indent="0" algn="ctr">
              <a:buNone/>
            </a:pPr>
            <a:r>
              <a:rPr lang="fr-FR" sz="2400" b="1" dirty="0"/>
              <a:t>ma mémoire, mon intelligence</a:t>
            </a:r>
          </a:p>
          <a:p>
            <a:pPr marL="114300" indent="0" algn="ctr">
              <a:buNone/>
            </a:pPr>
            <a:r>
              <a:rPr lang="fr-FR" sz="2400" b="1" dirty="0"/>
              <a:t>et toute ma volonté.</a:t>
            </a:r>
          </a:p>
          <a:p>
            <a:pPr marL="114300" indent="0" algn="ctr">
              <a:buNone/>
            </a:pPr>
            <a:r>
              <a:rPr lang="fr-FR" sz="2400" b="1" dirty="0"/>
              <a:t>Tout ce que j’ai et tout ce que je possède.</a:t>
            </a:r>
          </a:p>
          <a:p>
            <a:pPr marL="114300" indent="0" algn="ctr">
              <a:buNone/>
            </a:pPr>
            <a:r>
              <a:rPr lang="fr-FR" sz="2400" b="1" dirty="0"/>
              <a:t>C’est toi qui m’as tout donné, à toi, Seigneur, je le rends.</a:t>
            </a:r>
          </a:p>
          <a:p>
            <a:pPr marL="114300" indent="0" algn="ctr">
              <a:buNone/>
            </a:pPr>
            <a:r>
              <a:rPr lang="fr-FR" sz="2400" b="1" dirty="0"/>
              <a:t>Tout est à toi, disposes-en selon ton entière volonté.</a:t>
            </a:r>
          </a:p>
          <a:p>
            <a:pPr marL="114300" indent="0" algn="ctr">
              <a:buNone/>
            </a:pPr>
            <a:r>
              <a:rPr lang="fr-FR" sz="2400" b="1" dirty="0"/>
              <a:t>Donne-moi seulement de t’aimer </a:t>
            </a:r>
          </a:p>
          <a:p>
            <a:pPr marL="114300" indent="0" algn="ctr">
              <a:buNone/>
            </a:pPr>
            <a:r>
              <a:rPr lang="fr-FR" sz="2400" b="1" dirty="0"/>
              <a:t>et donne-moi ta grâce, elle seule me suffit. »</a:t>
            </a:r>
          </a:p>
        </p:txBody>
      </p:sp>
    </p:spTree>
    <p:extLst>
      <p:ext uri="{BB962C8B-B14F-4D97-AF65-F5344CB8AC3E}">
        <p14:creationId xmlns:p14="http://schemas.microsoft.com/office/powerpoint/2010/main" val="25221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603375" y="549275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lgerian"/>
              <a:buNone/>
            </a:pPr>
            <a:r>
              <a:rPr lang="en-US" sz="23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A QUOI SOMMES NOUS APPELÉS ?</a:t>
            </a:r>
            <a:br>
              <a:rPr lang="en-US" sz="23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</a:b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95287" y="1989137"/>
            <a:ext cx="8208962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Entendre ces paroles, les goûter,</a:t>
            </a:r>
            <a:endParaRPr/>
          </a:p>
          <a:p>
            <a:pPr marL="2286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Recevoir cette invitation</a:t>
            </a:r>
            <a:endParaRPr/>
          </a:p>
          <a:p>
            <a:pPr marL="2286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Laisser grandir les mouvements intérieurs</a:t>
            </a:r>
            <a:endParaRPr/>
          </a:p>
          <a:p>
            <a:pPr marL="2286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rgbClr val="FF33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 quoi sommes nous appelés, à quelles attitudes?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tant que </a:t>
            </a:r>
            <a:r>
              <a:rPr lang="en-US" sz="2000" b="0" i="0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Communauté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tant que </a:t>
            </a:r>
            <a:r>
              <a:rPr lang="en-US" sz="2000" b="0" i="0" u="none" strike="noStrike" cap="none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membre</a:t>
            </a:r>
            <a:r>
              <a:rPr lang="en-US" sz="20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de la Communauté</a:t>
            </a:r>
            <a:endParaRPr/>
          </a:p>
          <a:p>
            <a:pPr marL="228600" marR="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1143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395287" y="260350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lgerian"/>
              <a:buNone/>
            </a:pPr>
            <a:r>
              <a:rPr lang="en-US" sz="28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NOUS SOMMES APPELÉS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395287" y="2006600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tant que Communauté</a:t>
            </a:r>
            <a:r>
              <a:rPr lang="en-US" sz="20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:</a:t>
            </a:r>
            <a:r>
              <a:rPr lang="en-US" sz="20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La CVX est un </a:t>
            </a:r>
            <a:r>
              <a:rPr lang="en-US" sz="1800" b="0" i="0" u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don de Dieu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pour la vie de ses membres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La CVX est un </a:t>
            </a: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corps apostolique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laïc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au </a:t>
            </a:r>
            <a:r>
              <a:rPr lang="en-US" sz="18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service du monde et de l’Église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sz="20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Tant que membre de la Communauté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Nous sommes </a:t>
            </a:r>
            <a:r>
              <a:rPr lang="en-US" sz="1800" b="0" i="0" u="none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appelés à la sainteté, 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rgbClr val="FF006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Nous sommes </a:t>
            </a:r>
            <a:r>
              <a:rPr lang="en-US" sz="1800" b="0" i="0" u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appelés à unifier nos vies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entrant dans une dynamique de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folHlink"/>
                </a:solidFill>
                <a:latin typeface="Gill Sans"/>
                <a:ea typeface="Gill Sans"/>
                <a:cs typeface="Gill Sans"/>
                <a:sym typeface="Gill Sans"/>
              </a:rPr>
              <a:t>consentement aux appels du Seigneur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par et dans le </a:t>
            </a:r>
            <a:r>
              <a:rPr lang="en-US" sz="18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charisme particulier</a:t>
            </a:r>
            <a:r>
              <a:rPr lang="en-US" sz="1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de la CVX</a:t>
            </a:r>
            <a:endParaRPr/>
          </a:p>
          <a:p>
            <a:pPr marL="228600" marR="0" lvl="0" indent="-1143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PARAGRAPHE 3 ET 4</a:t>
            </a:r>
            <a:endParaRPr/>
          </a:p>
        </p:txBody>
      </p:sp>
      <p:pic>
        <p:nvPicPr>
          <p:cNvPr id="129" name="Google Shape;129;p5" descr="Clipboard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63687" y="2808287"/>
            <a:ext cx="59594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Algerian"/>
              <a:buNone/>
            </a:pPr>
            <a:r>
              <a:rPr lang="en-US" sz="25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ME SENTIR GUIDÉ PAR CE MOUVEMENT </a:t>
            </a:r>
            <a:br>
              <a:rPr lang="en-US" sz="25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</a:b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468312" y="2636837"/>
            <a:ext cx="8064500" cy="374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>
              <a:solidFill>
                <a:srgbClr val="FF33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CONTEMPLER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DISCERNER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AGIR</a:t>
            </a:r>
            <a:endParaRPr/>
          </a:p>
          <a:p>
            <a:pPr marL="228600" marR="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 i="1" u="none">
              <a:solidFill>
                <a:srgbClr val="262626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marL="228600" marR="0" lvl="0" indent="-22860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dans toutes les situations de rencontre </a:t>
            </a:r>
            <a:endParaRPr/>
          </a:p>
          <a:p>
            <a:pPr marL="228600" marR="0" lvl="0" indent="-22860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dans ma communauté , </a:t>
            </a:r>
            <a:endParaRPr/>
          </a:p>
          <a:p>
            <a:pPr marL="228600" marR="0" lvl="0" indent="-22860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dans ma vie quotidienne</a:t>
            </a:r>
            <a:endParaRPr/>
          </a:p>
          <a:p>
            <a:pPr marL="228600" marR="0" lvl="0" indent="-762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>
              <a:solidFill>
                <a:srgbClr val="FF33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539750" y="549275"/>
            <a:ext cx="8064500" cy="1603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lgerian"/>
              <a:buNone/>
            </a:pPr>
            <a:r>
              <a:rPr lang="en-US" sz="2900" b="1" i="1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UNE DYNAMIQUE DE CROISSANCE SPÉCIFIQUE, PUISÉE DANS LES EXERCICES SPIRITUELS :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539750" y="2420937"/>
            <a:ext cx="806450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sng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Contempler</a:t>
            </a:r>
            <a:r>
              <a:rPr lang="en-US" sz="24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le Seigneur, le monde, nos vies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sng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Discerner</a:t>
            </a:r>
            <a:r>
              <a:rPr lang="en-US" sz="24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s’appuyant sur nos</a:t>
            </a:r>
            <a:r>
              <a:rPr lang="en-US" sz="24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motions intérieures</a:t>
            </a:r>
            <a:r>
              <a:rPr lang="en-US" sz="2400" b="1" i="0" u="sng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sng">
                <a:solidFill>
                  <a:srgbClr val="FF0066"/>
                </a:solidFill>
                <a:latin typeface="Gill Sans"/>
                <a:ea typeface="Gill Sans"/>
                <a:cs typeface="Gill Sans"/>
                <a:sym typeface="Gill Sans"/>
              </a:rPr>
              <a:t>Agir </a:t>
            </a:r>
            <a:r>
              <a:rPr lang="en-US" sz="2400" b="1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apôtre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1" i="0" u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En vue de …</a:t>
            </a:r>
            <a:endParaRPr/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D’un </a:t>
            </a:r>
            <a:r>
              <a:rPr lang="en-US" sz="2400" b="1" i="0" u="none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décentrement de soi-même</a:t>
            </a:r>
            <a:endParaRPr/>
          </a:p>
          <a:p>
            <a:pPr marL="1143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D’une 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croissance vers</a:t>
            </a:r>
            <a:r>
              <a:rPr lang="en-US" sz="2400" b="1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une vie apostolique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 rot="-5400000">
            <a:off x="-1763712" y="2995612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PARAGRAPHE 5</a:t>
            </a:r>
            <a:endParaRPr/>
          </a:p>
        </p:txBody>
      </p:sp>
      <p:pic>
        <p:nvPicPr>
          <p:cNvPr id="147" name="Google Shape;147;p8" descr="cvx-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95250"/>
            <a:ext cx="5257800" cy="67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ill Sans"/>
              <a:buNone/>
            </a:pPr>
            <a:r>
              <a:rPr lang="en-US" sz="2600" b="0" i="0" u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DES ATTITUDES FONDATRICES DE L’ETRE CHRETIEN</a:t>
            </a: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611187" y="2708275"/>
            <a:ext cx="741680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Contempler ces 3 piliers,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disciple</a:t>
            </a:r>
            <a:endParaRPr sz="2400" b="0" i="0" u="none">
              <a:solidFill>
                <a:srgbClr val="FF33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compagnon</a:t>
            </a: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serviteur </a:t>
            </a: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3300"/>
                </a:solidFill>
                <a:latin typeface="Gill Sans"/>
                <a:ea typeface="Gill Sans"/>
                <a:cs typeface="Gill Sans"/>
                <a:sym typeface="Gill Sans"/>
              </a:rPr>
              <a:t>Quelles paroles d’action de grâce puis je formuler sur ces 3 piliers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is">
  <a:themeElements>
    <a:clrScheme name="Rouge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is">
  <a:themeElements>
    <a:clrScheme name="Rouge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lis">
  <a:themeElements>
    <a:clrScheme name="Rouge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701</Words>
  <Application>Microsoft Office PowerPoint</Application>
  <PresentationFormat>Affichage à l'écran (4:3)</PresentationFormat>
  <Paragraphs>117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Gill Sans</vt:lpstr>
      <vt:lpstr>Algerian</vt:lpstr>
      <vt:lpstr>Georgia Pro Semibold</vt:lpstr>
      <vt:lpstr>Colis</vt:lpstr>
      <vt:lpstr>1_Colis</vt:lpstr>
      <vt:lpstr>2_Colis</vt:lpstr>
      <vt:lpstr>PRIER AVEC  « DYNAMIQUE DE CROISSANCE »</vt:lpstr>
      <vt:lpstr>PARAGRAPHES 1 et 2</vt:lpstr>
      <vt:lpstr>A QUOI SOMMES NOUS APPELÉS ? </vt:lpstr>
      <vt:lpstr>NOUS SOMMES APPELÉS</vt:lpstr>
      <vt:lpstr>PARAGRAPHE 3 ET 4</vt:lpstr>
      <vt:lpstr>ME SENTIR GUIDÉ PAR CE MOUVEMENT  </vt:lpstr>
      <vt:lpstr>UNE DYNAMIQUE DE CROISSANCE SPÉCIFIQUE, PUISÉE DANS LES EXERCICES SPIRITUELS :</vt:lpstr>
      <vt:lpstr>PARAGRAPHE 5</vt:lpstr>
      <vt:lpstr>DES ATTITUDES FONDATRICES DE L’ETRE CHRETIEN</vt:lpstr>
      <vt:lpstr>TROIS ATTITUDES FONDATRICES</vt:lpstr>
      <vt:lpstr>PARAGRAPHE 6</vt:lpstr>
      <vt:lpstr>DES PASSAGES SPIRITUELS </vt:lpstr>
      <vt:lpstr>ACCOMPAGNER 4 PASSAGES SPIRITUELS </vt:lpstr>
      <vt:lpstr>PARAGRAPHE 7</vt:lpstr>
      <vt:lpstr>UN CHEMIN DE CROISSANCE EN  4 PÉRIODES DISTINCTES</vt:lpstr>
      <vt:lpstr>PARAGRAPHE 8 ET 9</vt:lpstr>
      <vt:lpstr>VISÉE …</vt:lpstr>
      <vt:lpstr>VISÉE …</vt:lpstr>
      <vt:lpstr>LA CVX SE RÉVÈLE ALORS COMME LA MATRICE PORTEUSE DE CE DOUBLE MOUVEMENT DE CROISSANCE </vt:lpstr>
      <vt:lpstr>« Prends Seigneur et reçois », prière d’abandon de St Ignace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ANNICK</dc:creator>
  <cp:lastModifiedBy>Hervé Le Houérou</cp:lastModifiedBy>
  <cp:revision>7</cp:revision>
  <dcterms:created xsi:type="dcterms:W3CDTF">2018-04-12T15:33:37Z</dcterms:created>
  <dcterms:modified xsi:type="dcterms:W3CDTF">2024-11-13T15:33:26Z</dcterms:modified>
</cp:coreProperties>
</file>